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5"/>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273"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565" r:id="rId52"/>
    <p:sldId id="567" r:id="rId53"/>
    <p:sldId id="295" r:id="rId54"/>
    <p:sldId id="275" r:id="rId55"/>
    <p:sldId id="582" r:id="rId56"/>
    <p:sldId id="289" r:id="rId57"/>
    <p:sldId id="278" r:id="rId58"/>
    <p:sldId id="282" r:id="rId59"/>
    <p:sldId id="583" r:id="rId60"/>
    <p:sldId id="340" r:id="rId61"/>
    <p:sldId id="338" r:id="rId62"/>
    <p:sldId id="283" r:id="rId63"/>
    <p:sldId id="284" r:id="rId64"/>
    <p:sldId id="347" r:id="rId65"/>
    <p:sldId id="344" r:id="rId66"/>
    <p:sldId id="351" r:id="rId67"/>
    <p:sldId id="353" r:id="rId68"/>
    <p:sldId id="355" r:id="rId69"/>
    <p:sldId id="358" r:id="rId70"/>
    <p:sldId id="359" r:id="rId71"/>
    <p:sldId id="288" r:id="rId72"/>
    <p:sldId id="363" r:id="rId73"/>
    <p:sldId id="379" r:id="rId74"/>
    <p:sldId id="290" r:id="rId75"/>
    <p:sldId id="524" r:id="rId76"/>
    <p:sldId id="507" r:id="rId77"/>
    <p:sldId id="366" r:id="rId78"/>
    <p:sldId id="525" r:id="rId79"/>
    <p:sldId id="522" r:id="rId80"/>
    <p:sldId id="521" r:id="rId81"/>
    <p:sldId id="292" r:id="rId82"/>
    <p:sldId id="365" r:id="rId83"/>
    <p:sldId id="293" r:id="rId84"/>
    <p:sldId id="294" r:id="rId85"/>
    <p:sldId id="360" r:id="rId86"/>
    <p:sldId id="296" r:id="rId87"/>
    <p:sldId id="361" r:id="rId88"/>
    <p:sldId id="299" r:id="rId89"/>
    <p:sldId id="423" r:id="rId90"/>
    <p:sldId id="297" r:id="rId91"/>
    <p:sldId id="298" r:id="rId92"/>
    <p:sldId id="319" r:id="rId93"/>
    <p:sldId id="307" r:id="rId94"/>
    <p:sldId id="368" r:id="rId95"/>
    <p:sldId id="369" r:id="rId96"/>
    <p:sldId id="430" r:id="rId97"/>
    <p:sldId id="429" r:id="rId98"/>
    <p:sldId id="300" r:id="rId99"/>
    <p:sldId id="301" r:id="rId100"/>
    <p:sldId id="302" r:id="rId101"/>
    <p:sldId id="371" r:id="rId102"/>
    <p:sldId id="306" r:id="rId103"/>
    <p:sldId id="424" r:id="rId104"/>
    <p:sldId id="426" r:id="rId105"/>
    <p:sldId id="303" r:id="rId106"/>
    <p:sldId id="370" r:id="rId107"/>
    <p:sldId id="397" r:id="rId108"/>
    <p:sldId id="404" r:id="rId109"/>
    <p:sldId id="375" r:id="rId110"/>
    <p:sldId id="376" r:id="rId111"/>
    <p:sldId id="377" r:id="rId112"/>
    <p:sldId id="407" r:id="rId113"/>
    <p:sldId id="433" r:id="rId114"/>
    <p:sldId id="400" r:id="rId115"/>
    <p:sldId id="427" r:id="rId116"/>
    <p:sldId id="406" r:id="rId117"/>
    <p:sldId id="401" r:id="rId118"/>
    <p:sldId id="390" r:id="rId119"/>
    <p:sldId id="389" r:id="rId120"/>
    <p:sldId id="391" r:id="rId121"/>
    <p:sldId id="382" r:id="rId122"/>
    <p:sldId id="383" r:id="rId123"/>
    <p:sldId id="386" r:id="rId124"/>
    <p:sldId id="385" r:id="rId125"/>
    <p:sldId id="388" r:id="rId126"/>
    <p:sldId id="395" r:id="rId127"/>
    <p:sldId id="396" r:id="rId128"/>
    <p:sldId id="398" r:id="rId129"/>
    <p:sldId id="403" r:id="rId130"/>
    <p:sldId id="405" r:id="rId131"/>
    <p:sldId id="399" r:id="rId132"/>
    <p:sldId id="410" r:id="rId133"/>
    <p:sldId id="402" r:id="rId134"/>
    <p:sldId id="310" r:id="rId135"/>
    <p:sldId id="374" r:id="rId136"/>
    <p:sldId id="416" r:id="rId137"/>
    <p:sldId id="418" r:id="rId138"/>
    <p:sldId id="419" r:id="rId139"/>
    <p:sldId id="420" r:id="rId140"/>
    <p:sldId id="417" r:id="rId141"/>
    <p:sldId id="412" r:id="rId142"/>
    <p:sldId id="415" r:id="rId143"/>
    <p:sldId id="330" r:id="rId144"/>
    <p:sldId id="394" r:id="rId145"/>
    <p:sldId id="411" r:id="rId146"/>
    <p:sldId id="497" r:id="rId147"/>
    <p:sldId id="498" r:id="rId148"/>
    <p:sldId id="432" r:id="rId149"/>
    <p:sldId id="434" r:id="rId150"/>
    <p:sldId id="461" r:id="rId151"/>
    <p:sldId id="312" r:id="rId152"/>
    <p:sldId id="304" r:id="rId153"/>
    <p:sldId id="305" r:id="rId154"/>
    <p:sldId id="446" r:id="rId155"/>
    <p:sldId id="444" r:id="rId156"/>
    <p:sldId id="445" r:id="rId157"/>
    <p:sldId id="447" r:id="rId158"/>
    <p:sldId id="496" r:id="rId159"/>
    <p:sldId id="437" r:id="rId160"/>
    <p:sldId id="438" r:id="rId161"/>
    <p:sldId id="451" r:id="rId162"/>
    <p:sldId id="436" r:id="rId163"/>
    <p:sldId id="449" r:id="rId164"/>
    <p:sldId id="443" r:id="rId165"/>
    <p:sldId id="450" r:id="rId166"/>
    <p:sldId id="373" r:id="rId167"/>
    <p:sldId id="441" r:id="rId168"/>
    <p:sldId id="313" r:id="rId169"/>
    <p:sldId id="431" r:id="rId170"/>
    <p:sldId id="287" r:id="rId171"/>
    <p:sldId id="503" r:id="rId172"/>
    <p:sldId id="322" r:id="rId173"/>
    <p:sldId id="332" r:id="rId174"/>
    <p:sldId id="493" r:id="rId175"/>
    <p:sldId id="466" r:id="rId176"/>
    <p:sldId id="494" r:id="rId177"/>
    <p:sldId id="467" r:id="rId178"/>
    <p:sldId id="468" r:id="rId179"/>
    <p:sldId id="488" r:id="rId180"/>
    <p:sldId id="491" r:id="rId181"/>
    <p:sldId id="490" r:id="rId182"/>
    <p:sldId id="492" r:id="rId183"/>
    <p:sldId id="471" r:id="rId184"/>
    <p:sldId id="462" r:id="rId185"/>
    <p:sldId id="480" r:id="rId186"/>
    <p:sldId id="469" r:id="rId187"/>
    <p:sldId id="477" r:id="rId188"/>
    <p:sldId id="500" r:id="rId189"/>
    <p:sldId id="499" r:id="rId190"/>
    <p:sldId id="481" r:id="rId191"/>
    <p:sldId id="484" r:id="rId192"/>
    <p:sldId id="487" r:id="rId193"/>
    <p:sldId id="470" r:id="rId194"/>
    <p:sldId id="495" r:id="rId195"/>
    <p:sldId id="479" r:id="rId196"/>
    <p:sldId id="465" r:id="rId197"/>
    <p:sldId id="463" r:id="rId198"/>
    <p:sldId id="501" r:id="rId199"/>
    <p:sldId id="502" r:id="rId200"/>
    <p:sldId id="314" r:id="rId201"/>
    <p:sldId id="506" r:id="rId202"/>
    <p:sldId id="509" r:id="rId203"/>
    <p:sldId id="315" r:id="rId204"/>
    <p:sldId id="516" r:id="rId205"/>
    <p:sldId id="511" r:id="rId206"/>
    <p:sldId id="512" r:id="rId207"/>
    <p:sldId id="510" r:id="rId208"/>
    <p:sldId id="513" r:id="rId209"/>
    <p:sldId id="514" r:id="rId210"/>
    <p:sldId id="515" r:id="rId211"/>
    <p:sldId id="520" r:id="rId212"/>
    <p:sldId id="517" r:id="rId213"/>
    <p:sldId id="320" r:id="rId214"/>
    <p:sldId id="519" r:id="rId215"/>
    <p:sldId id="527" r:id="rId216"/>
    <p:sldId id="528" r:id="rId217"/>
    <p:sldId id="458" r:id="rId218"/>
    <p:sldId id="518" r:id="rId219"/>
    <p:sldId id="316" r:id="rId220"/>
    <p:sldId id="457" r:id="rId221"/>
    <p:sldId id="459" r:id="rId222"/>
    <p:sldId id="460" r:id="rId223"/>
    <p:sldId id="317" r:id="rId224"/>
    <p:sldId id="327" r:id="rId225"/>
    <p:sldId id="530" r:id="rId226"/>
    <p:sldId id="531" r:id="rId227"/>
    <p:sldId id="533" r:id="rId228"/>
    <p:sldId id="333" r:id="rId229"/>
    <p:sldId id="529" r:id="rId230"/>
    <p:sldId id="534" r:id="rId231"/>
    <p:sldId id="532" r:id="rId232"/>
    <p:sldId id="328" r:id="rId233"/>
    <p:sldId id="258" r:id="rId23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58"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3680"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EB"/>
    <a:srgbClr val="3F3F3F"/>
    <a:srgbClr val="00D35A"/>
    <a:srgbClr val="FFC700"/>
    <a:srgbClr val="DBAC7D"/>
    <a:srgbClr val="EF296B"/>
    <a:srgbClr val="0071FF"/>
    <a:srgbClr val="B99FFF"/>
    <a:srgbClr val="75AA5F"/>
    <a:srgbClr val="5AFA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79256" autoAdjust="0"/>
  </p:normalViewPr>
  <p:slideViewPr>
    <p:cSldViewPr snapToGrid="0" showGuides="1">
      <p:cViewPr>
        <p:scale>
          <a:sx n="120" d="100"/>
          <a:sy n="120" d="100"/>
        </p:scale>
        <p:origin x="822" y="288"/>
      </p:cViewPr>
      <p:guideLst>
        <p:guide orient="horz" pos="414"/>
        <p:guide pos="3840"/>
        <p:guide pos="2026"/>
        <p:guide pos="5654"/>
        <p:guide orient="horz" pos="3158"/>
        <p:guide pos="143"/>
        <p:guide pos="7537"/>
        <p:guide orient="horz" pos="2160"/>
        <p:guide orient="horz" pos="1412"/>
        <p:guide orient="horz" pos="3680"/>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heme" Target="theme/theme1.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notesMaster" Target="notesMasters/notesMaster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2022-05-10</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8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183</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184</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186</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188</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196</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198</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200</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201</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203</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204</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209</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213</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216</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219</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223</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228</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230</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232</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233</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60</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70</a:t>
            </a:fld>
            <a:endParaRPr lang="ko-KR" altLang="en-US"/>
          </a:p>
        </p:txBody>
      </p:sp>
    </p:spTree>
    <p:extLst>
      <p:ext uri="{BB962C8B-B14F-4D97-AF65-F5344CB8AC3E}">
        <p14:creationId xmlns:p14="http://schemas.microsoft.com/office/powerpoint/2010/main" val="20747952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1441708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1600532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9134221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29087688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42709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Account: https://ethereum.org/en/developers/docs/accounts/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81</a:t>
            </a:fld>
            <a:endParaRPr lang="ko-KR" altLang="en-US"/>
          </a:p>
        </p:txBody>
      </p:sp>
    </p:spTree>
    <p:extLst>
      <p:ext uri="{BB962C8B-B14F-4D97-AF65-F5344CB8AC3E}">
        <p14:creationId xmlns:p14="http://schemas.microsoft.com/office/powerpoint/2010/main" val="2849340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https://wiki.ncsoft.com/pages/viewpage.action?pageId=466690987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88</a:t>
            </a:fld>
            <a:endParaRPr lang="ko-KR" altLang="en-US"/>
          </a:p>
        </p:txBody>
      </p:sp>
    </p:spTree>
    <p:extLst>
      <p:ext uri="{BB962C8B-B14F-4D97-AF65-F5344CB8AC3E}">
        <p14:creationId xmlns:p14="http://schemas.microsoft.com/office/powerpoint/2010/main" val="1359371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89</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Nodes and Clients: https://ethereum.org/en/developers/docs/nodes-and-clients/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36234702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96</a:t>
            </a:fld>
            <a:endParaRPr lang="ko-KR" altLang="en-US"/>
          </a:p>
        </p:txBody>
      </p:sp>
    </p:spTree>
    <p:extLst>
      <p:ext uri="{BB962C8B-B14F-4D97-AF65-F5344CB8AC3E}">
        <p14:creationId xmlns:p14="http://schemas.microsoft.com/office/powerpoint/2010/main" val="1990575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3426627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98</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117</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118</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123</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133</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135</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136</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144</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151</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153</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154</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162</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164</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165</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170</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175</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177</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180</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a:defRPr baseline="0">
                <a:latin typeface="Arial" panose="020B0604020202020204" pitchFamily="34" charset="0"/>
                <a:ea typeface="맑은 고딕" panose="020B0503020000020004" pitchFamily="50" charset="-127"/>
              </a:defRPr>
            </a:lvl1pPr>
            <a:lvl2pPr>
              <a:defRPr baseline="0">
                <a:latin typeface="Arial" panose="020B0604020202020204" pitchFamily="34" charset="0"/>
                <a:ea typeface="맑은 고딕" panose="020B0503020000020004" pitchFamily="50" charset="-127"/>
              </a:defRPr>
            </a:lvl2pPr>
            <a:lvl3pPr>
              <a:defRPr baseline="0">
                <a:latin typeface="Arial" panose="020B0604020202020204" pitchFamily="34" charset="0"/>
                <a:ea typeface="맑은 고딕" panose="020B0503020000020004" pitchFamily="50" charset="-127"/>
              </a:defRPr>
            </a:lvl3pPr>
            <a:lvl4pPr>
              <a:defRPr baseline="0">
                <a:latin typeface="Arial" panose="020B0604020202020204" pitchFamily="34" charset="0"/>
                <a:ea typeface="맑은 고딕" panose="020B0503020000020004" pitchFamily="50" charset="-127"/>
              </a:defRPr>
            </a:lvl4pPr>
            <a:lvl5pPr>
              <a:defRPr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2022-05-10</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1.svg"/><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image" Target="../media/image83.svg"/><Relationship Id="rId4" Type="http://schemas.openxmlformats.org/officeDocument/2006/relationships/image" Target="../media/image60.svg"/><Relationship Id="rId9" Type="http://schemas.openxmlformats.org/officeDocument/2006/relationships/image" Target="../media/image82.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8.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9.png"/><Relationship Id="rId7" Type="http://schemas.openxmlformats.org/officeDocument/2006/relationships/image" Target="../media/image59.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30.sv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hyperlink" Target="https://bridge.avax.network/"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hyperlink" Target="https://pmg.csail.mit.edu/papers/osdi99.pdf" TargetMode="External"/></Relationships>
</file>

<file path=ppt/slides/_rels/slide1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arxiv.org/abs/1901.07160" TargetMode="External"/></Relationships>
</file>

<file path=ppt/slides/_rels/slide1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pn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image" Target="../media/image109.png"/></Relationships>
</file>

<file path=ppt/slides/_rels/slide1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8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97.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27.sv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229.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81.svg"/><Relationship Id="rId7" Type="http://schemas.openxmlformats.org/officeDocument/2006/relationships/image" Target="../media/image132.svg"/><Relationship Id="rId12" Type="http://schemas.openxmlformats.org/officeDocument/2006/relationships/image" Target="../media/image137.png"/><Relationship Id="rId2" Type="http://schemas.openxmlformats.org/officeDocument/2006/relationships/image" Target="../media/image80.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5" Type="http://schemas.openxmlformats.org/officeDocument/2006/relationships/image" Target="../media/image14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 Id="rId14" Type="http://schemas.openxmlformats.org/officeDocument/2006/relationships/image" Target="../media/image139.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6.sv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7"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namu.wiki/w/%EB%B9%84%EC%9E%94%ED%8B%B0%EC%9B%80%20%EC%9E%A5%EA%B5%B0%20%EB%AC%B8%EC%A0%9C" TargetMode="External"/><Relationship Id="rId5" Type="http://schemas.openxmlformats.org/officeDocument/2006/relationships/hyperlink" Target="https://ko.wikipedia.org/wiki/%EB%B9%84%EC%9E%94%ED%8B%B0%EC%9B%80_%EC%9E%A5%EC%95%A0_%ED%97%88%EC%9A%A9" TargetMode="External"/><Relationship Id="rId4" Type="http://schemas.openxmlformats.org/officeDocument/2006/relationships/hyperlink" Target="https://dl.acm.org/doi/10.1145/357172.357176"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925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107996" cy="369332"/>
          </a:xfrm>
          <a:prstGeom prst="rect">
            <a:avLst/>
          </a:prstGeom>
          <a:noFill/>
        </p:spPr>
        <p:txBody>
          <a:bodyPr wrap="none" rtlCol="0">
            <a:spAutoFit/>
          </a:bodyPr>
          <a:lstStyle/>
          <a:p>
            <a:r>
              <a:rPr lang="ko-KR" altLang="en-US"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199533" y="1115508"/>
            <a:ext cx="699775" cy="1260020"/>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115508"/>
            <a:ext cx="1644450" cy="4777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7C0A20-7B88-41C1-B0AF-97FB2CA6639C}"/>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9132492A-4148-4AFF-A878-612CF07CA7C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896572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925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lnSpcReduction="1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625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754"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lnSpcReduction="1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lnSpcReduction="1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0"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sz="2000" b="1" dirty="0"/>
              <a:t>10</a:t>
            </a:r>
            <a:r>
              <a:rPr lang="ko-KR" altLang="en-US" sz="2000" b="1" dirty="0"/>
              <a:t>진수</a:t>
            </a:r>
            <a:r>
              <a:rPr lang="en-US" altLang="ko-KR" sz="2000" b="1" dirty="0"/>
              <a:t>(decimal) : [0, 9] </a:t>
            </a:r>
            <a:r>
              <a:rPr lang="en-US" altLang="ko-KR" sz="2000" dirty="0"/>
              <a:t>:</a:t>
            </a:r>
            <a:r>
              <a:rPr lang="en-US" altLang="ko-KR" sz="2000" b="1" dirty="0"/>
              <a:t> </a:t>
            </a:r>
            <a:r>
              <a:rPr lang="en-US" altLang="ko-KR" sz="2000" dirty="0"/>
              <a:t>1, 2, 3, 4, 5, 6, 7, 8, 9, 10, 11, 12, 13, …</a:t>
            </a:r>
          </a:p>
          <a:p>
            <a:pPr indent="0">
              <a:buNone/>
            </a:pPr>
            <a:endParaRPr lang="en-US" altLang="ko-KR" sz="100" dirty="0"/>
          </a:p>
          <a:p>
            <a:pPr indent="0">
              <a:buNone/>
            </a:pPr>
            <a:r>
              <a:rPr lang="en-US" altLang="ko-KR" sz="2000" b="1" dirty="0"/>
              <a:t>2</a:t>
            </a:r>
            <a:r>
              <a:rPr lang="ko-KR" altLang="en-US" sz="2000" b="1" dirty="0"/>
              <a:t>진수</a:t>
            </a:r>
            <a:r>
              <a:rPr lang="en-US" altLang="ko-KR" sz="2000" b="1" dirty="0"/>
              <a:t>(binary) : [0,1]</a:t>
            </a:r>
            <a:endParaRPr lang="en-US" altLang="ko-KR" sz="2000"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dirty="0"/>
              <a:t>2</a:t>
            </a:r>
            <a:r>
              <a:rPr lang="ko-KR" altLang="en-US" dirty="0"/>
              <a:t>진수 자릿수별 </a:t>
            </a:r>
            <a:r>
              <a:rPr lang="en-US" altLang="ko-KR" dirty="0"/>
              <a:t>10</a:t>
            </a:r>
            <a:r>
              <a:rPr lang="ko-KR" altLang="en-US" dirty="0"/>
              <a:t>진수</a:t>
            </a:r>
            <a:endParaRPr lang="en-US" altLang="ko-KR"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757356510"/>
              </p:ext>
            </p:extLst>
          </p:nvPr>
        </p:nvGraphicFramePr>
        <p:xfrm>
          <a:off x="313898" y="1699447"/>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652993171"/>
              </p:ext>
            </p:extLst>
          </p:nvPr>
        </p:nvGraphicFramePr>
        <p:xfrm>
          <a:off x="313898" y="2941042"/>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m:t>
                        </m:r>
                        <m:r>
                          <a:rPr lang="en-US" altLang="ko-KR" b="0" i="1" baseline="-25000" smtClean="0">
                            <a:solidFill>
                              <a:srgbClr val="0071FF"/>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m:t>
                    </m:r>
                    <m:r>
                      <a:rPr lang="en-US" altLang="ko-KR" b="0" i="1" baseline="-25000" smtClean="0">
                        <a:effectLst/>
                        <a:latin typeface="Cambria Math" panose="02040503050406030204" pitchFamily="18" charset="0"/>
                      </a:rPr>
                      <m:t>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m:t>
                    </m:r>
                    <m:r>
                      <a:rPr lang="en-US" altLang="ko-KR" b="0" i="1" baseline="-25000" smtClean="0">
                        <a:effectLst/>
                        <a:latin typeface="Cambria Math" panose="02040503050406030204" pitchFamily="18" charset="0"/>
                      </a:rPr>
                      <m:t>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3868779066"/>
              </p:ext>
            </p:extLst>
          </p:nvPr>
        </p:nvGraphicFramePr>
        <p:xfrm>
          <a:off x="277504"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mc:Choice xmlns:a14="http://schemas.microsoft.com/office/drawing/2010/main"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211779379"/>
              </p:ext>
            </p:extLst>
          </p:nvPr>
        </p:nvGraphicFramePr>
        <p:xfrm>
          <a:off x="4210050" y="179745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550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71964" y="6113173"/>
            <a:ext cx="3020330" cy="369332"/>
          </a:xfrm>
          <a:prstGeom prst="rect">
            <a:avLst/>
          </a:prstGeom>
          <a:noFill/>
        </p:spPr>
        <p:txBody>
          <a:bodyPr wrap="square" rtlCol="0">
            <a:spAutoFit/>
          </a:bodyPr>
          <a:lstStyle/>
          <a:p>
            <a:r>
              <a:rPr lang="en-US" altLang="ko-KR" dirty="0">
                <a:solidFill>
                  <a:schemeClr val="bg1">
                    <a:lumMod val="85000"/>
                  </a:schemeClr>
                </a:solidFill>
              </a:rPr>
              <a:t>allowances[A][C]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dirty="0"/>
                  <a:t>임의의 정수에 대해 </a:t>
                </a:r>
                <a:r>
                  <a:rPr lang="en-US" altLang="ko-KR" dirty="0"/>
                  <a:t>0 ~ 6</a:t>
                </a:r>
                <a:r>
                  <a:rPr lang="ko-KR" altLang="en-US" dirty="0"/>
                  <a:t> 사이의 숫자로 매핑하는 단방향 함수</a:t>
                </a:r>
                <a:endParaRPr lang="en-US" altLang="ko-KR" dirty="0"/>
              </a:p>
              <a:p>
                <a:pPr indent="0">
                  <a:buNone/>
                </a:pPr>
                <a:r>
                  <a:rPr lang="en-US" altLang="ko-KR" sz="2000" dirty="0"/>
                  <a:t>Hash Table</a:t>
                </a:r>
              </a:p>
              <a:p>
                <a:pPr indent="0">
                  <a:buNone/>
                </a:pPr>
                <a:r>
                  <a:rPr lang="ko-KR" altLang="en-US" dirty="0"/>
                  <a:t>해시 함수</a:t>
                </a:r>
                <a:r>
                  <a:rPr lang="en-US" altLang="ko-KR" dirty="0"/>
                  <a:t>: </a:t>
                </a:r>
                <a14:m>
                  <m:oMath xmlns:m="http://schemas.openxmlformats.org/officeDocument/2006/math">
                    <m:r>
                      <a:rPr lang="en-US" altLang="ko-KR"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i="1" smtClean="0">
                        <a:latin typeface="Cambria Math" panose="02040503050406030204" pitchFamily="18" charset="0"/>
                      </a:rPr>
                      <m:t>=</m:t>
                    </m:r>
                    <m:r>
                      <a:rPr lang="en-US" altLang="ko-KR" i="1" smtClean="0">
                        <a:latin typeface="Cambria Math" panose="02040503050406030204" pitchFamily="18" charset="0"/>
                      </a:rPr>
                      <m:t>𝑥</m:t>
                    </m:r>
                    <m:r>
                      <a:rPr lang="en-US" altLang="ko-KR" b="0" i="1" smtClean="0">
                        <a:latin typeface="Cambria Math" panose="02040503050406030204" pitchFamily="18" charset="0"/>
                      </a:rPr>
                      <m:t> </m:t>
                    </m:r>
                    <m:r>
                      <a:rPr lang="en-US" altLang="ko-KR" i="1" smtClean="0">
                        <a:latin typeface="Cambria Math" panose="02040503050406030204" pitchFamily="18" charset="0"/>
                      </a:rPr>
                      <m:t>%</m:t>
                    </m:r>
                    <m:r>
                      <a:rPr lang="en-US" altLang="ko-KR" b="0" i="1" smtClean="0">
                        <a:latin typeface="Cambria Math" panose="02040503050406030204" pitchFamily="18" charset="0"/>
                      </a:rPr>
                      <m:t> 7</m:t>
                    </m:r>
                    <m:r>
                      <a:rPr lang="en-US" altLang="ko-KR" i="1" smtClean="0">
                        <a:latin typeface="Cambria Math" panose="02040503050406030204" pitchFamily="18" charset="0"/>
                      </a:rPr>
                      <m:t> </m:t>
                    </m:r>
                    <m:r>
                      <a:rPr lang="en-US" altLang="ko-KR" b="0" i="0" smtClean="0">
                        <a:latin typeface="Cambria Math" panose="02040503050406030204" pitchFamily="18" charset="0"/>
                      </a:rPr>
                      <m:t> </m:t>
                    </m:r>
                  </m:oMath>
                </a14:m>
                <a:r>
                  <a:rPr lang="en-US" altLang="ko-KR" dirty="0"/>
                  <a:t>,  </a:t>
                </a:r>
                <a:r>
                  <a:rPr lang="ko-KR" altLang="en-US" dirty="0"/>
                  <a:t>값 </a:t>
                </a:r>
                <a:r>
                  <a:rPr lang="en-US" altLang="ko-KR" dirty="0"/>
                  <a:t>: 2, 7, 15, 33, -1, 14</a:t>
                </a:r>
              </a:p>
              <a:p>
                <a:pPr indent="0">
                  <a:buNone/>
                </a:pPr>
                <a:endParaRPr lang="en-US" altLang="ko-KR" dirty="0"/>
              </a:p>
              <a:p>
                <a:pPr indent="0">
                  <a:buNone/>
                </a:pPr>
                <a:endParaRPr lang="en-US" altLang="ko-KR" sz="100" dirty="0"/>
              </a:p>
              <a:p>
                <a:pPr marL="285750" indent="-285750"/>
                <a:r>
                  <a:rPr lang="en-US" altLang="ko-KR" dirty="0"/>
                  <a:t>2 % 7 = 2</a:t>
                </a:r>
              </a:p>
              <a:p>
                <a:pPr marL="285750" indent="-285750"/>
                <a:r>
                  <a:rPr lang="en-US" altLang="ko-KR" dirty="0"/>
                  <a:t>7 % 7 = 0</a:t>
                </a:r>
              </a:p>
              <a:p>
                <a:pPr marL="285750" indent="-285750"/>
                <a:r>
                  <a:rPr lang="en-US" altLang="ko-KR" dirty="0"/>
                  <a:t>15 % 7 = 1</a:t>
                </a:r>
              </a:p>
              <a:p>
                <a:pPr marL="285750" indent="-285750"/>
                <a:r>
                  <a:rPr lang="en-US" altLang="ko-KR" dirty="0"/>
                  <a:t>33 % 7 = 5</a:t>
                </a:r>
              </a:p>
              <a:p>
                <a:pPr marL="285750" indent="-285750"/>
                <a:r>
                  <a:rPr lang="en-US" altLang="ko-KR" dirty="0"/>
                  <a:t>-1 % 7 = 6</a:t>
                </a:r>
              </a:p>
            </p:txBody>
          </p:sp>
        </mc:Choice>
        <mc:Fallback>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2407012313"/>
              </p:ext>
            </p:extLst>
          </p:nvPr>
        </p:nvGraphicFramePr>
        <p:xfrm>
          <a:off x="5499100" y="2815966"/>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932660"/>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809750" y="3638550"/>
            <a:ext cx="4838700" cy="2294110"/>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850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550" dirty="0"/>
              <a:t>역상 저항성</a:t>
            </a:r>
            <a:r>
              <a:rPr lang="en-US" altLang="ko-KR" sz="1550" dirty="0"/>
              <a:t>(preimage resistance): </a:t>
            </a:r>
            <a:r>
              <a:rPr lang="ko-KR" altLang="en-US" sz="1550" dirty="0"/>
              <a:t>주어진 해시 값에 대해</a:t>
            </a:r>
            <a:r>
              <a:rPr lang="en-US" altLang="ko-KR" sz="1550" dirty="0"/>
              <a:t>, </a:t>
            </a:r>
            <a:r>
              <a:rPr lang="ko-KR" altLang="en-US" sz="1550" dirty="0"/>
              <a:t>그 해시 값을 생성하는 입력 값을 찾는 것이 계산상 어렵다</a:t>
            </a:r>
            <a:r>
              <a:rPr lang="en-US" altLang="ko-KR" sz="1550" dirty="0"/>
              <a:t>.</a:t>
            </a:r>
          </a:p>
          <a:p>
            <a:pPr marL="144000"/>
            <a:r>
              <a:rPr lang="ko-KR" altLang="en-US" sz="1550" dirty="0"/>
              <a:t>제 </a:t>
            </a:r>
            <a:r>
              <a:rPr lang="en-US" altLang="ko-KR" sz="1550" dirty="0"/>
              <a:t>2 </a:t>
            </a:r>
            <a:r>
              <a:rPr lang="ko-KR" altLang="en-US" sz="1550" dirty="0"/>
              <a:t>역상 저항성</a:t>
            </a:r>
            <a:r>
              <a:rPr lang="en-US" altLang="ko-KR" sz="1550" dirty="0"/>
              <a:t>(second preimage resistance): </a:t>
            </a:r>
            <a:r>
              <a:rPr lang="ko-KR" altLang="en-US" sz="1550" dirty="0"/>
              <a:t>입력 값에 대해</a:t>
            </a:r>
            <a:r>
              <a:rPr lang="en-US" altLang="ko-KR" sz="1550" dirty="0"/>
              <a:t>, </a:t>
            </a:r>
            <a:r>
              <a:rPr lang="ko-KR" altLang="en-US" sz="1550" dirty="0"/>
              <a:t>그 입력의 해시 값을 바꾸지 않으면서 입력을 변경하는 것이 계산상 어렵다</a:t>
            </a:r>
            <a:r>
              <a:rPr lang="en-US" altLang="ko-KR" sz="1550" dirty="0"/>
              <a:t>. </a:t>
            </a:r>
          </a:p>
          <a:p>
            <a:pPr marL="144000"/>
            <a:r>
              <a:rPr lang="ko-KR" altLang="en-US" sz="1550" dirty="0"/>
              <a:t>충돌 저항성</a:t>
            </a:r>
            <a:r>
              <a:rPr lang="en-US" altLang="ko-KR" sz="1550" dirty="0"/>
              <a:t>(collision resistance): </a:t>
            </a:r>
            <a:r>
              <a:rPr lang="ko-KR" altLang="en-US" sz="1550" dirty="0"/>
              <a:t>해시 충돌에 대해 안전해야 한다</a:t>
            </a:r>
            <a:r>
              <a:rPr lang="en-US" altLang="ko-KR" sz="1550" dirty="0"/>
              <a:t>. </a:t>
            </a:r>
            <a:r>
              <a:rPr lang="ko-KR" altLang="en-US" sz="1550" dirty="0"/>
              <a:t>같은 해시 값을 생성하는 두 개의 입력 값을 찾는 것이 계산상 어려워야 한다</a:t>
            </a:r>
            <a:r>
              <a:rPr lang="en-US" altLang="ko-KR" sz="155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801715"/>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464428"/>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683999"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dirty="0"/>
              <a:t>공개 키 암호 </a:t>
            </a:r>
            <a:r>
              <a:rPr lang="en-US" altLang="ko-KR" dirty="0"/>
              <a:t>: </a:t>
            </a:r>
            <a:r>
              <a:rPr lang="ko-KR" altLang="en-US" dirty="0"/>
              <a:t>특정한 비밀 키를 가지고 있는 사용자만 내용을 열어 볼 수 있음</a:t>
            </a:r>
            <a:endParaRPr lang="en-US" altLang="ko-KR" dirty="0"/>
          </a:p>
          <a:p>
            <a:r>
              <a:rPr lang="ko-KR" altLang="en-US" dirty="0">
                <a:solidFill>
                  <a:srgbClr val="00C8EB"/>
                </a:solidFill>
              </a:rPr>
              <a:t>공개 키 서명</a:t>
            </a:r>
            <a:r>
              <a:rPr lang="ko-KR" altLang="en-US" dirty="0"/>
              <a:t> </a:t>
            </a:r>
            <a:r>
              <a:rPr lang="en-US" altLang="ko-KR" dirty="0"/>
              <a:t>: </a:t>
            </a:r>
            <a:r>
              <a:rPr lang="ko-KR" altLang="en-US" dirty="0">
                <a:solidFill>
                  <a:srgbClr val="FFC700"/>
                </a:solidFill>
              </a:rPr>
              <a:t>특정한 비밀 키로 만들었다는 것을 누구나 확인할 수 있음</a:t>
            </a:r>
            <a:endParaRPr lang="en-US" altLang="ko-KR" dirty="0">
              <a:solidFill>
                <a:srgbClr val="FFC700"/>
              </a:solidFill>
            </a:endParaRPr>
          </a:p>
          <a:p>
            <a:pPr indent="0">
              <a:buNone/>
            </a:pPr>
            <a:endParaRPr lang="en-US" altLang="ko-KR" sz="2000" dirty="0"/>
          </a:p>
          <a:p>
            <a:pPr indent="0">
              <a:buNone/>
            </a:pPr>
            <a:r>
              <a:rPr lang="ko-KR" altLang="en-US" sz="2000" dirty="0"/>
              <a:t>원리</a:t>
            </a:r>
            <a:endParaRPr lang="en-US" altLang="ko-KR" sz="2000" dirty="0"/>
          </a:p>
          <a:p>
            <a:r>
              <a:rPr lang="ko-KR" altLang="en-US" dirty="0"/>
              <a:t>소인수 분해 </a:t>
            </a:r>
            <a:r>
              <a:rPr lang="en-US" altLang="ko-KR" dirty="0"/>
              <a:t>: 2 </a:t>
            </a:r>
            <a:r>
              <a:rPr lang="ko-KR" altLang="en-US" dirty="0"/>
              <a:t>개의 큰 소수의 곱은 간단</a:t>
            </a:r>
            <a:r>
              <a:rPr lang="en-US" altLang="ko-KR" dirty="0"/>
              <a:t>. </a:t>
            </a:r>
            <a:r>
              <a:rPr lang="ko-KR" altLang="en-US" dirty="0"/>
              <a:t>큰 소수의 곱의 소인수 분해는 어려움</a:t>
            </a:r>
            <a:r>
              <a:rPr lang="en-US" altLang="ko-KR" dirty="0"/>
              <a:t>. (RSA)</a:t>
            </a:r>
          </a:p>
          <a:p>
            <a:r>
              <a:rPr lang="ko-KR" altLang="en-US" dirty="0">
                <a:solidFill>
                  <a:srgbClr val="00C8EB"/>
                </a:solidFill>
              </a:rPr>
              <a:t>이산로그 문제</a:t>
            </a:r>
            <a:r>
              <a:rPr lang="ko-KR" altLang="en-US" dirty="0"/>
              <a:t> </a:t>
            </a:r>
            <a:r>
              <a:rPr lang="en-US" altLang="ko-KR" dirty="0"/>
              <a:t>:  a </a:t>
            </a:r>
            <a:r>
              <a:rPr lang="ko-KR" altLang="en-US" dirty="0"/>
              <a:t>와</a:t>
            </a:r>
            <a:r>
              <a:rPr lang="en-US" altLang="ko-KR" dirty="0"/>
              <a:t> c</a:t>
            </a:r>
            <a:r>
              <a:rPr lang="ko-KR" altLang="en-US" dirty="0"/>
              <a:t>를 알 때</a:t>
            </a:r>
            <a:r>
              <a:rPr lang="en-US" altLang="ko-KR" dirty="0"/>
              <a:t>, </a:t>
            </a:r>
            <a:r>
              <a:rPr lang="ko-KR" altLang="en-US" dirty="0"/>
              <a:t>방정식 </a:t>
            </a:r>
            <a:r>
              <a:rPr lang="en-US" altLang="ko-KR" dirty="0"/>
              <a:t>a</a:t>
            </a:r>
            <a:r>
              <a:rPr lang="en-US" altLang="ko-KR" baseline="30000" dirty="0"/>
              <a:t>b</a:t>
            </a:r>
            <a:r>
              <a:rPr lang="en-US" altLang="ko-KR" dirty="0"/>
              <a:t> = c </a:t>
            </a:r>
            <a:r>
              <a:rPr lang="ko-KR" altLang="en-US" dirty="0"/>
              <a:t>의 해 </a:t>
            </a:r>
            <a:r>
              <a:rPr lang="en-US" altLang="ko-KR" dirty="0"/>
              <a:t>b</a:t>
            </a:r>
            <a:r>
              <a:rPr lang="ko-KR" altLang="en-US" dirty="0"/>
              <a:t>를 구하는 문제 </a:t>
            </a:r>
            <a:r>
              <a:rPr lang="en-US" altLang="ko-KR" dirty="0"/>
              <a:t>(</a:t>
            </a:r>
            <a:r>
              <a:rPr lang="ko-KR" altLang="en-US" dirty="0" err="1"/>
              <a:t>디피</a:t>
            </a:r>
            <a:r>
              <a:rPr lang="en-US" altLang="ko-KR" dirty="0"/>
              <a:t>-</a:t>
            </a:r>
            <a:r>
              <a:rPr lang="ko-KR" altLang="en-US" dirty="0" err="1"/>
              <a:t>헬만</a:t>
            </a:r>
            <a:r>
              <a:rPr lang="ko-KR" altLang="en-US" dirty="0"/>
              <a:t> 키 교환</a:t>
            </a:r>
            <a:r>
              <a:rPr lang="en-US" altLang="ko-KR" dirty="0"/>
              <a:t>, </a:t>
            </a:r>
            <a:r>
              <a:rPr lang="ko-KR" altLang="en-US" dirty="0">
                <a:solidFill>
                  <a:srgbClr val="FFC700"/>
                </a:solidFill>
              </a:rPr>
              <a:t>타원 곡선 암호</a:t>
            </a:r>
            <a:r>
              <a:rPr lang="en-US" altLang="ko-KR" dirty="0"/>
              <a:t>)</a:t>
            </a:r>
          </a:p>
          <a:p>
            <a:endParaRPr lang="en-US" altLang="ko-KR" dirty="0"/>
          </a:p>
          <a:p>
            <a:pPr indent="0">
              <a:buNone/>
            </a:pPr>
            <a:r>
              <a:rPr lang="ko-KR" altLang="en-US" sz="2000" dirty="0"/>
              <a:t>주요 공개키 암호화 방식</a:t>
            </a:r>
            <a:endParaRPr lang="en-US" altLang="ko-KR" sz="2000" dirty="0"/>
          </a:p>
          <a:p>
            <a:r>
              <a:rPr lang="ko-KR" altLang="en-US" dirty="0" err="1"/>
              <a:t>디피</a:t>
            </a:r>
            <a:r>
              <a:rPr lang="en-US" altLang="ko-KR" dirty="0"/>
              <a:t>-</a:t>
            </a:r>
            <a:r>
              <a:rPr lang="ko-KR" altLang="en-US" dirty="0" err="1"/>
              <a:t>헬만</a:t>
            </a:r>
            <a:r>
              <a:rPr lang="ko-KR" altLang="en-US" dirty="0"/>
              <a:t> 키 교환</a:t>
            </a:r>
            <a:r>
              <a:rPr lang="en-US" altLang="ko-KR" dirty="0"/>
              <a:t>(Diffie–Hellman key exchange) : </a:t>
            </a:r>
            <a:r>
              <a:rPr lang="ko-KR" altLang="en-US" dirty="0"/>
              <a:t>공개 채널 상 공유 보안 키를 설정할 수 있는 최초의 실용적인 방법</a:t>
            </a:r>
            <a:endParaRPr lang="en-US" altLang="ko-KR" dirty="0"/>
          </a:p>
          <a:p>
            <a:r>
              <a:rPr lang="en-US" altLang="ko-KR" dirty="0"/>
              <a:t>RSA Key Cryptosystem : </a:t>
            </a:r>
            <a:r>
              <a:rPr lang="ko-KR" altLang="en-US" dirty="0" err="1"/>
              <a:t>암호화뿐만</a:t>
            </a:r>
            <a:r>
              <a:rPr lang="ko-KR" altLang="en-US" dirty="0"/>
              <a:t> 아니라 전자서명이 가능한 최초의 알고리즘</a:t>
            </a:r>
            <a:endParaRPr lang="en-US" altLang="ko-KR" dirty="0"/>
          </a:p>
          <a:p>
            <a:r>
              <a:rPr lang="ko-KR" altLang="en-US" dirty="0">
                <a:solidFill>
                  <a:srgbClr val="00C8EB"/>
                </a:solidFill>
              </a:rPr>
              <a:t>타원 곡선 암호</a:t>
            </a:r>
            <a:r>
              <a:rPr lang="en-US" altLang="ko-KR" dirty="0">
                <a:solidFill>
                  <a:srgbClr val="00C8EB"/>
                </a:solidFill>
              </a:rPr>
              <a:t>(ECC; Elliptic curve cryptography)</a:t>
            </a:r>
            <a:r>
              <a:rPr lang="en-US" altLang="ko-KR" dirty="0"/>
              <a:t> : </a:t>
            </a:r>
            <a:r>
              <a:rPr lang="en-US" altLang="ko-KR" dirty="0">
                <a:solidFill>
                  <a:srgbClr val="FFC700"/>
                </a:solidFill>
              </a:rPr>
              <a:t>RSA</a:t>
            </a:r>
            <a:r>
              <a:rPr lang="ko-KR" altLang="en-US" dirty="0">
                <a:solidFill>
                  <a:srgbClr val="FFC700"/>
                </a:solidFill>
              </a:rPr>
              <a:t>에 비해 짧은 키 길이와 빠른 연산속도</a:t>
            </a:r>
            <a:r>
              <a:rPr lang="ko-KR" altLang="en-US" dirty="0"/>
              <a:t>로 동일 수준 보안 강도 제공</a:t>
            </a:r>
            <a:endParaRPr lang="en-US" altLang="ko-KR" dirty="0"/>
          </a:p>
          <a:p>
            <a:pPr lvl="1"/>
            <a:r>
              <a:rPr lang="en-US" altLang="ko-KR" dirty="0"/>
              <a:t>256 bits </a:t>
            </a:r>
            <a:r>
              <a:rPr lang="ko-KR" altLang="en-US" dirty="0"/>
              <a:t>타원 곡선 암호 키는 </a:t>
            </a:r>
            <a:r>
              <a:rPr lang="en-US" altLang="ko-KR" dirty="0"/>
              <a:t>3072 bits RSA </a:t>
            </a:r>
            <a:r>
              <a:rPr lang="ko-KR" altLang="en-US" dirty="0"/>
              <a:t>키와 유사한 보안 강도 제공</a:t>
            </a:r>
            <a:endParaRPr lang="en-US" altLang="ko-KR"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683999" cy="6183140"/>
          </a:xfrm>
        </p:spPr>
        <p:txBody>
          <a:bodyPr>
            <a:normAutofit fontScale="925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39"/>
              </a:xfrm>
            </p:spPr>
            <p:txBody>
              <a:bodyPr>
                <a:normAutofit/>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16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39"/>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6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0"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365"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mc:Choice xmlns:a14="http://schemas.microsoft.com/office/drawing/2010/main"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30" grpId="0"/>
      <p:bldP spid="41" grpId="0"/>
      <p:bldP spid="50" grpId="0" animBg="1"/>
      <p:bldP spid="54" grpId="0"/>
      <p:bldP spid="55" grpId="0"/>
      <p:bldP spid="57" grpId="0"/>
      <p:bldP spid="58" grpId="0"/>
      <p:bldP spid="6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75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a:t>
            </a:r>
            <a:endParaRPr lang="en-US" altLang="ko-KR" sz="2200" dirty="0"/>
          </a:p>
          <a:p>
            <a:pPr marL="360000"/>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68067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680674"/>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3825685728"/>
              </p:ext>
            </p:extLst>
          </p:nvPr>
        </p:nvGraphicFramePr>
        <p:xfrm>
          <a:off x="535988" y="305000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948725"/>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948725"/>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1171627637"/>
              </p:ext>
            </p:extLst>
          </p:nvPr>
        </p:nvGraphicFramePr>
        <p:xfrm>
          <a:off x="504179" y="531805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947653"/>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94765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2437597136"/>
              </p:ext>
            </p:extLst>
          </p:nvPr>
        </p:nvGraphicFramePr>
        <p:xfrm>
          <a:off x="3505414" y="5316985"/>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947653"/>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94765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1460838123"/>
              </p:ext>
            </p:extLst>
          </p:nvPr>
        </p:nvGraphicFramePr>
        <p:xfrm>
          <a:off x="6506649" y="5316985"/>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505403"/>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505403"/>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6054913"/>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en-US" altLang="ko-KR" dirty="0"/>
              <a:t>Blockchain [ </a:t>
            </a:r>
            <a:r>
              <a:rPr lang="ko-KR" altLang="en-US" dirty="0"/>
              <a:t>블록과 트랜잭션</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969745055"/>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en-US" altLang="ko-KR" dirty="0"/>
              <a:t>Blockchain [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en-US" altLang="ko-KR" dirty="0"/>
              <a:t>Blockchain [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 ]</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en-US" altLang="ko-KR" dirty="0"/>
              <a:t>Blockchain [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en-US" altLang="ko-KR" dirty="0"/>
              <a:t>Blockchain [ </a:t>
            </a:r>
            <a:r>
              <a:rPr lang="ko-KR" altLang="en-US" dirty="0"/>
              <a:t>블록과 블록체인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en-US" altLang="ko-KR" sz="1400" dirty="0"/>
              <a:t>'</a:t>
            </a:r>
            <a:r>
              <a:rPr lang="ko-KR" altLang="en-US" sz="1400" dirty="0"/>
              <a:t>시간</a:t>
            </a:r>
            <a:r>
              <a:rPr lang="en-US" altLang="ko-KR" sz="1400" dirty="0"/>
              <a:t>(time)' + '</a:t>
            </a:r>
            <a:r>
              <a:rPr lang="ko-KR" altLang="en-US" sz="1400" dirty="0"/>
              <a:t>도장을 찍다</a:t>
            </a:r>
            <a:r>
              <a:rPr lang="en-US" altLang="ko-KR" sz="1400" dirty="0"/>
              <a:t>(stamp)' </a:t>
            </a:r>
            <a:r>
              <a:rPr lang="ko-KR" altLang="en-US" sz="1400" dirty="0"/>
              <a:t>의 합성어</a:t>
            </a:r>
            <a:endParaRPr lang="en-US" altLang="ko-KR" sz="1400"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a:t>
            </a:r>
            <a:endParaRPr lang="en-US" altLang="ko-KR" sz="2000" dirty="0"/>
          </a:p>
          <a:p>
            <a:pPr lvl="1"/>
            <a:r>
              <a:rPr lang="ko-KR" altLang="en-US" sz="1800" dirty="0"/>
              <a:t>블록 생성 </a:t>
            </a:r>
            <a:r>
              <a:rPr lang="en-US" altLang="ko-KR" sz="1800" dirty="0"/>
              <a:t>(</a:t>
            </a:r>
            <a:r>
              <a:rPr lang="ko-KR" altLang="en-US" sz="1800" dirty="0"/>
              <a:t>시작</a:t>
            </a:r>
            <a:r>
              <a:rPr lang="en-US" altLang="ko-KR" sz="1800" dirty="0"/>
              <a:t>) </a:t>
            </a:r>
            <a:r>
              <a:rPr lang="ko-KR" altLang="en-US" sz="1800" dirty="0"/>
              <a:t>시간</a:t>
            </a:r>
            <a:endParaRPr lang="en-US" altLang="ko-KR" sz="1800" dirty="0"/>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t>블록의 순서 정의</a:t>
            </a:r>
            <a:endParaRPr lang="en-US" altLang="ko-KR" sz="1800" dirty="0"/>
          </a:p>
          <a:p>
            <a:pPr lvl="2"/>
            <a:r>
              <a:rPr lang="ko-KR" altLang="en-US" sz="1600" dirty="0"/>
              <a:t>새 블록은 이전 블록보다 항상 미래</a:t>
            </a:r>
            <a:endParaRPr lang="en-US" altLang="ko-KR" sz="1600" dirty="0"/>
          </a:p>
          <a:p>
            <a:pPr lvl="1"/>
            <a:r>
              <a:rPr lang="ko-KR" altLang="en-US" sz="1800" dirty="0"/>
              <a:t>존재 증명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372088997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3109777893"/>
              </p:ext>
            </p:extLst>
          </p:nvPr>
        </p:nvGraphicFramePr>
        <p:xfrm>
          <a:off x="6147587"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0871960"/>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116197024"/>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3354087125"/>
              </p:ext>
            </p:extLst>
          </p:nvPr>
        </p:nvGraphicFramePr>
        <p:xfrm>
          <a:off x="9388294"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1652287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926941"/>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err="1"/>
              <a:t>머클</a:t>
            </a:r>
            <a:r>
              <a:rPr lang="ko-KR" altLang="en-US" dirty="0"/>
              <a:t> 루트 </a:t>
            </a:r>
            <a:r>
              <a:rPr lang="en-US" altLang="ko-KR" dirty="0"/>
              <a:t>(Merkle Root)</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021396"/>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021397"/>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439207821"/>
              </p:ext>
            </p:extLst>
          </p:nvPr>
        </p:nvGraphicFramePr>
        <p:xfrm>
          <a:off x="2309371" y="488159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563516"/>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382833"/>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707914770"/>
              </p:ext>
            </p:extLst>
          </p:nvPr>
        </p:nvGraphicFramePr>
        <p:xfrm>
          <a:off x="2309371" y="2691493"/>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2977940"/>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4881598"/>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239550"/>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206676"/>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19590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66488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292826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31" grpId="0"/>
      <p:bldP spid="32" grpId="0"/>
      <p:bldP spid="33"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t>이전 블록과 관계 형성</a:t>
            </a:r>
            <a:endParaRPr lang="en-US" altLang="ko-KR" dirty="0"/>
          </a:p>
          <a:p>
            <a:pPr lvl="1"/>
            <a:r>
              <a:rPr lang="en-US" altLang="ko-KR" dirty="0">
                <a:solidFill>
                  <a:srgbClr val="00C8EB"/>
                </a:solidFill>
              </a:rPr>
              <a:t>Genesis Block</a:t>
            </a:r>
            <a:r>
              <a:rPr lang="ko-KR" altLang="en-US" dirty="0"/>
              <a:t>의 </a:t>
            </a:r>
            <a:r>
              <a:rPr lang="en-US" altLang="ko-KR" dirty="0"/>
              <a:t>Previous Block Hash: </a:t>
            </a:r>
            <a:r>
              <a:rPr lang="en-US" altLang="ko-KR" b="0" i="0" dirty="0">
                <a:effectLst/>
                <a:latin typeface="Helvetica" panose="020B0604020202020204" pitchFamily="34" charset="0"/>
              </a:rPr>
              <a:t>0x</a:t>
            </a:r>
            <a:r>
              <a:rPr lang="en-US" altLang="ko-KR" b="0" i="0" dirty="0">
                <a:solidFill>
                  <a:srgbClr val="00C8EB"/>
                </a:solidFill>
                <a:effectLst/>
                <a:latin typeface="Helvetica" panose="020B0604020202020204" pitchFamily="34" charset="0"/>
              </a:rPr>
              <a:t>0000000000000000000000000000000000000000000000000000000000000000</a:t>
            </a:r>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a:t>이전 블록 </a:t>
            </a:r>
            <a:r>
              <a:rPr lang="ko-KR" altLang="en-US" dirty="0" err="1"/>
              <a:t>해쉬</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588332"/>
            <a:ext cx="1362874" cy="523220"/>
          </a:xfrm>
          <a:prstGeom prst="rect">
            <a:avLst/>
          </a:prstGeom>
          <a:noFill/>
        </p:spPr>
        <p:txBody>
          <a:bodyPr wrap="none" rtlCol="0">
            <a:spAutoFit/>
          </a:bodyPr>
          <a:lstStyle/>
          <a:p>
            <a:pPr algn="ctr"/>
            <a:r>
              <a:rPr lang="en-US" altLang="ko-KR" sz="1400" b="1" dirty="0">
                <a:solidFill>
                  <a:srgbClr val="00C8EB"/>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3548382741"/>
              </p:ext>
            </p:extLst>
          </p:nvPr>
        </p:nvGraphicFramePr>
        <p:xfrm>
          <a:off x="1846095"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6977166"/>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2242030"/>
              </p:ext>
            </p:extLst>
          </p:nvPr>
        </p:nvGraphicFramePr>
        <p:xfrm>
          <a:off x="5086802"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02897792"/>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941888594"/>
              </p:ext>
            </p:extLst>
          </p:nvPr>
        </p:nvGraphicFramePr>
        <p:xfrm>
          <a:off x="8332954"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47223417"/>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Nonce</a:t>
            </a:r>
            <a:r>
              <a:rPr lang="ko-KR" altLang="en-US" dirty="0"/>
              <a:t> </a:t>
            </a:r>
            <a:r>
              <a:rPr lang="en-US" altLang="ko-KR" dirty="0"/>
              <a:t>+ </a:t>
            </a:r>
            <a:r>
              <a:rPr lang="ko-KR" altLang="en-US" dirty="0"/>
              <a:t>기타 정보</a:t>
            </a:r>
            <a:r>
              <a:rPr lang="en-US" altLang="ko-KR" dirty="0"/>
              <a:t>)</a:t>
            </a:r>
          </a:p>
          <a:p>
            <a:pPr lvl="1"/>
            <a:r>
              <a:rPr lang="ko-KR" altLang="en-US" dirty="0"/>
              <a:t>내용 증명 </a:t>
            </a:r>
            <a:r>
              <a:rPr lang="en-US" altLang="ko-KR" dirty="0"/>
              <a:t>: </a:t>
            </a:r>
            <a:r>
              <a:rPr lang="ko-KR" altLang="en-US" dirty="0"/>
              <a:t>이후 데이터가 변경되지 않았다</a:t>
            </a:r>
            <a:endParaRPr lang="en-US" altLang="ko-KR" dirty="0"/>
          </a:p>
          <a:p>
            <a:pPr lvl="1"/>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a:t>
            </a:r>
            <a:r>
              <a:rPr lang="ko-KR" altLang="en-US" dirty="0"/>
              <a:t>블록 해시</a:t>
            </a:r>
            <a:r>
              <a:rPr lang="en-US" altLang="ko-KR" dirty="0"/>
              <a:t>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62858"/>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6285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1969829743"/>
              </p:ext>
            </p:extLst>
          </p:nvPr>
        </p:nvGraphicFramePr>
        <p:xfrm>
          <a:off x="1846095"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770334"/>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4060186505"/>
              </p:ext>
            </p:extLst>
          </p:nvPr>
        </p:nvGraphicFramePr>
        <p:xfrm>
          <a:off x="1846095"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2625967"/>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332295517"/>
              </p:ext>
            </p:extLst>
          </p:nvPr>
        </p:nvGraphicFramePr>
        <p:xfrm>
          <a:off x="5086802"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3880383306"/>
              </p:ext>
            </p:extLst>
          </p:nvPr>
        </p:nvGraphicFramePr>
        <p:xfrm>
          <a:off x="5086802"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00497464"/>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580398728"/>
              </p:ext>
            </p:extLst>
          </p:nvPr>
        </p:nvGraphicFramePr>
        <p:xfrm>
          <a:off x="8332954"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2650006829"/>
              </p:ext>
            </p:extLst>
          </p:nvPr>
        </p:nvGraphicFramePr>
        <p:xfrm>
          <a:off x="8332954"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619720061"/>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124000"/>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124000"/>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77601032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769155136"/>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535018729"/>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1712685028"/>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4249491540"/>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4195053498"/>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509229572"/>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1378218574"/>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3F3F3F"/>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3F3F3F"/>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ko-KR" altLang="en-US" dirty="0"/>
              <a:t>분산원장 기술 </a:t>
            </a:r>
            <a:r>
              <a:rPr lang="en-US" altLang="ko-KR" dirty="0"/>
              <a:t>(DTL; Distributed Ledger Technology)</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85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5089921"/>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2216858"/>
            <a:ext cx="4305561" cy="1260000"/>
          </a:xfrm>
          <a:prstGeom prst="rect">
            <a:avLst/>
          </a:prstGeom>
        </p:spPr>
      </p:pic>
    </p:spTree>
    <p:extLst>
      <p:ext uri="{BB962C8B-B14F-4D97-AF65-F5344CB8AC3E}">
        <p14:creationId xmlns:p14="http://schemas.microsoft.com/office/powerpoint/2010/main" val="14055150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995363"/>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94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3149236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442641062"/>
              </p:ext>
            </p:extLst>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5887463"/>
              </p:ext>
            </p:extLst>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5985022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0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11104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2721890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323770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a:stCxn id="288" idx="3"/>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extLst>
              <p:ext uri="{D42A27DB-BD31-4B8C-83A1-F6EECF244321}">
                <p14:modId xmlns:p14="http://schemas.microsoft.com/office/powerpoint/2010/main" val="3772681784"/>
              </p:ext>
            </p:extLst>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extLst>
              <p:ext uri="{D42A27DB-BD31-4B8C-83A1-F6EECF244321}">
                <p14:modId xmlns:p14="http://schemas.microsoft.com/office/powerpoint/2010/main" val="61367773"/>
              </p:ext>
            </p:extLst>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extLst>
              <p:ext uri="{D42A27DB-BD31-4B8C-83A1-F6EECF244321}">
                <p14:modId xmlns:p14="http://schemas.microsoft.com/office/powerpoint/2010/main" val="3591407786"/>
              </p:ext>
            </p:extLst>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extLst>
              <p:ext uri="{D42A27DB-BD31-4B8C-83A1-F6EECF244321}">
                <p14:modId xmlns:p14="http://schemas.microsoft.com/office/powerpoint/2010/main" val="2809572654"/>
              </p:ext>
            </p:extLst>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extLst>
              <p:ext uri="{D42A27DB-BD31-4B8C-83A1-F6EECF244321}">
                <p14:modId xmlns:p14="http://schemas.microsoft.com/office/powerpoint/2010/main" val="2662613698"/>
              </p:ext>
            </p:extLst>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80CD0E-A430-432E-A3CB-476E1945E4BA}"/>
              </a:ext>
            </a:extLst>
          </p:cNvPr>
          <p:cNvSpPr>
            <a:spLocks noGrp="1"/>
          </p:cNvSpPr>
          <p:nvPr>
            <p:ph idx="1"/>
          </p:nvPr>
        </p:nvSpPr>
        <p:spPr/>
        <p:txBody>
          <a:bodyPr/>
          <a:lstStyle/>
          <a:p>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endParaRPr lang="ko-KR" altLang="en-US" dirty="0"/>
          </a:p>
        </p:txBody>
      </p:sp>
      <p:sp>
        <p:nvSpPr>
          <p:cNvPr id="3" name="제목 2">
            <a:extLst>
              <a:ext uri="{FF2B5EF4-FFF2-40B4-BE49-F238E27FC236}">
                <a16:creationId xmlns:a16="http://schemas.microsoft.com/office/drawing/2014/main" id="{2A8DE42F-DB17-4973-8EF7-E599125360D2}"/>
              </a:ext>
            </a:extLst>
          </p:cNvPr>
          <p:cNvSpPr>
            <a:spLocks noGrp="1"/>
          </p:cNvSpPr>
          <p:nvPr>
            <p:ph type="title"/>
          </p:nvPr>
        </p:nvSpPr>
        <p:spPr/>
        <p:txBody>
          <a:bodyPr/>
          <a:lstStyle/>
          <a:p>
            <a:r>
              <a:rPr lang="ko-KR" altLang="en-US" dirty="0"/>
              <a:t>상태 </a:t>
            </a:r>
            <a:r>
              <a:rPr lang="en-US" altLang="ko-KR" dirty="0"/>
              <a:t>[ </a:t>
            </a:r>
            <a:r>
              <a:rPr lang="ko-KR" altLang="en-US" dirty="0" err="1"/>
              <a:t>이더리움</a:t>
            </a:r>
            <a:r>
              <a:rPr lang="ko-KR" altLang="en-US" dirty="0"/>
              <a:t> </a:t>
            </a:r>
            <a:r>
              <a:rPr lang="en-US" altLang="ko-KR" dirty="0"/>
              <a:t>Account ]</a:t>
            </a:r>
            <a:endParaRPr lang="ko-KR" altLang="en-US" dirty="0"/>
          </a:p>
        </p:txBody>
      </p:sp>
    </p:spTree>
    <p:extLst>
      <p:ext uri="{BB962C8B-B14F-4D97-AF65-F5344CB8AC3E}">
        <p14:creationId xmlns:p14="http://schemas.microsoft.com/office/powerpoint/2010/main" val="39538139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329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비트코인</a:t>
            </a:r>
            <a:r>
              <a:rPr lang="ko-KR" altLang="en-US" dirty="0"/>
              <a:t> 트랜잭션 및 블록</a:t>
            </a:r>
          </a:p>
        </p:txBody>
      </p:sp>
    </p:spTree>
    <p:extLst>
      <p:ext uri="{BB962C8B-B14F-4D97-AF65-F5344CB8AC3E}">
        <p14:creationId xmlns:p14="http://schemas.microsoft.com/office/powerpoint/2010/main" val="37007874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이더리움</a:t>
            </a:r>
            <a:r>
              <a:rPr lang="ko-KR" altLang="en-US" dirty="0"/>
              <a:t> 트랜잭션 및 블록</a:t>
            </a:r>
          </a:p>
        </p:txBody>
      </p:sp>
    </p:spTree>
    <p:extLst>
      <p:ext uri="{BB962C8B-B14F-4D97-AF65-F5344CB8AC3E}">
        <p14:creationId xmlns:p14="http://schemas.microsoft.com/office/powerpoint/2010/main" val="40311446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신뢰할 수 없는 분산 환경에서 메시지 전송 및 데이터 상태 공유 방법</a:t>
            </a:r>
            <a:r>
              <a:rPr lang="en-US" altLang="ko-KR" dirty="0"/>
              <a:t>?</a:t>
            </a:r>
          </a:p>
          <a:p>
            <a:r>
              <a:rPr lang="en-US" altLang="ko-KR" dirty="0"/>
              <a:t>Bitcoin mailing list </a:t>
            </a:r>
            <a:r>
              <a:rPr lang="en-US" altLang="ko-KR" sz="1400" dirty="0">
                <a:hlinkClick r:id="rId3"/>
              </a:rPr>
              <a:t>#014847 – James A. Donald</a:t>
            </a:r>
            <a:r>
              <a:rPr lang="en-US" altLang="ko-KR" sz="1400" dirty="0"/>
              <a:t>, 2008-11-13 06:16:31</a:t>
            </a:r>
          </a:p>
          <a:p>
            <a:pPr lvl="1"/>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a:p>
            <a:r>
              <a:rPr lang="ko-KR" altLang="en-US" dirty="0"/>
              <a:t>비잔티움 장군 문제 </a:t>
            </a:r>
            <a:r>
              <a:rPr lang="en-US" altLang="ko-KR" dirty="0"/>
              <a:t>(The Byzantine Generals Problem) – </a:t>
            </a:r>
            <a:r>
              <a:rPr lang="en-US" altLang="ko-KR" sz="1600" dirty="0">
                <a:hlinkClick r:id="rId4"/>
              </a:rPr>
              <a:t>Paper</a:t>
            </a:r>
            <a:endParaRPr lang="en-US" altLang="ko-KR" sz="1600" dirty="0"/>
          </a:p>
          <a:p>
            <a:pPr lvl="1"/>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5"/>
              </a:rPr>
              <a:t>위키백과</a:t>
            </a:r>
            <a:endParaRPr lang="en-US" altLang="ko-KR" sz="1200" dirty="0"/>
          </a:p>
          <a:p>
            <a:pPr lvl="1"/>
            <a:r>
              <a:rPr lang="ko-KR" altLang="en-US" dirty="0"/>
              <a:t>배신자가 존재할 경우에도 합의에 성공하려면 배신자를 포함하여 총 몇 명의 장군이 네트워크에 있어야 할 지를 정하는 것</a:t>
            </a:r>
            <a:endParaRPr lang="en-US" altLang="ko-KR" dirty="0"/>
          </a:p>
          <a:p>
            <a:pPr lvl="1"/>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6"/>
              </a:rPr>
              <a:t>나무위키</a:t>
            </a:r>
            <a:endParaRPr lang="en-US" altLang="ko-KR" sz="1200" dirty="0"/>
          </a:p>
        </p:txBody>
      </p:sp>
    </p:spTree>
    <p:extLst>
      <p:ext uri="{BB962C8B-B14F-4D97-AF65-F5344CB8AC3E}">
        <p14:creationId xmlns:p14="http://schemas.microsoft.com/office/powerpoint/2010/main" val="3912303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41299" y="674860"/>
            <a:ext cx="11683999" cy="3119312"/>
          </a:xfrm>
        </p:spPr>
        <p:txBody>
          <a:bodyPr>
            <a:normAutofit fontScale="40000" lnSpcReduction="20000"/>
          </a:bodyPr>
          <a:lstStyle/>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409945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486702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382245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409945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486702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4590026"/>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4366157"/>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4388990"/>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4923560"/>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5201968"/>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flipH="1">
            <a:off x="8103870" y="4925656"/>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a:off x="8162013" y="5253069"/>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4366157"/>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4396360"/>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4587497"/>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525547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4333050"/>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436615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433369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432726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458996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5267161"/>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Tree>
    <p:extLst>
      <p:ext uri="{BB962C8B-B14F-4D97-AF65-F5344CB8AC3E}">
        <p14:creationId xmlns:p14="http://schemas.microsoft.com/office/powerpoint/2010/main" val="29846941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A03874E-D798-4390-8320-6E2D1AFD22C5}"/>
              </a:ext>
            </a:extLst>
          </p:cNvPr>
          <p:cNvSpPr>
            <a:spLocks noGrp="1"/>
          </p:cNvSpPr>
          <p:nvPr>
            <p:ph idx="1"/>
          </p:nvPr>
        </p:nvSpPr>
        <p:spPr/>
        <p:txBody>
          <a:bodyPr/>
          <a:lstStyle/>
          <a:p>
            <a:r>
              <a:rPr lang="ko-KR" altLang="en-US" dirty="0"/>
              <a:t>무신뢰성</a:t>
            </a:r>
            <a:endParaRPr lang="en-US" altLang="ko-KR" dirty="0"/>
          </a:p>
          <a:p>
            <a:r>
              <a:rPr lang="ko-KR" altLang="en-US" dirty="0"/>
              <a:t>확장성</a:t>
            </a:r>
            <a:endParaRPr lang="en-US" altLang="ko-KR" dirty="0"/>
          </a:p>
          <a:p>
            <a:r>
              <a:rPr lang="ko-KR" altLang="en-US" dirty="0" err="1"/>
              <a:t>즉시성</a:t>
            </a:r>
            <a:endParaRPr lang="en-US" altLang="ko-KR" dirty="0"/>
          </a:p>
          <a:p>
            <a:r>
              <a:rPr lang="ko-KR" altLang="en-US" dirty="0"/>
              <a:t>보안성</a:t>
            </a:r>
            <a:endParaRPr lang="en-US" altLang="ko-KR" dirty="0"/>
          </a:p>
          <a:p>
            <a:r>
              <a:rPr lang="ko-KR" altLang="en-US" dirty="0"/>
              <a:t>지속가능성</a:t>
            </a:r>
            <a:endParaRPr lang="en-US" altLang="ko-KR" dirty="0"/>
          </a:p>
          <a:p>
            <a:r>
              <a:rPr lang="ko-KR" altLang="en-US" dirty="0"/>
              <a:t>안정성</a:t>
            </a:r>
          </a:p>
        </p:txBody>
      </p:sp>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Tree>
    <p:extLst>
      <p:ext uri="{BB962C8B-B14F-4D97-AF65-F5344CB8AC3E}">
        <p14:creationId xmlns:p14="http://schemas.microsoft.com/office/powerpoint/2010/main" val="35976764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전사서명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en-US" altLang="ko-KR" dirty="0"/>
              <a:t>P2P </a:t>
            </a:r>
            <a:r>
              <a:rPr lang="ko-KR" altLang="en-US" dirty="0"/>
              <a:t>토폴로지</a:t>
            </a:r>
            <a:endParaRPr lang="en-US" altLang="ko-KR" dirty="0"/>
          </a:p>
          <a:p>
            <a:r>
              <a:rPr lang="ko-KR" altLang="en-US" dirty="0"/>
              <a:t>그래프</a:t>
            </a:r>
            <a:endParaRPr lang="en-US" altLang="ko-KR" dirty="0"/>
          </a:p>
          <a:p>
            <a:r>
              <a:rPr lang="ko-KR" altLang="en-US" dirty="0"/>
              <a:t>노드</a:t>
            </a:r>
            <a:r>
              <a:rPr lang="en-US" altLang="ko-KR" dirty="0"/>
              <a:t>(Node), </a:t>
            </a:r>
            <a:r>
              <a:rPr lang="ko-KR" altLang="en-US" dirty="0" err="1"/>
              <a:t>엣지</a:t>
            </a:r>
            <a:r>
              <a:rPr lang="en-US" altLang="ko-KR" dirty="0"/>
              <a:t>(Edge)</a:t>
            </a:r>
          </a:p>
          <a:p>
            <a:r>
              <a:rPr lang="ko-KR" altLang="en-US" dirty="0"/>
              <a:t>트랜잭션</a:t>
            </a:r>
            <a:r>
              <a:rPr lang="en-US" altLang="ko-KR" dirty="0"/>
              <a:t>, </a:t>
            </a:r>
            <a:r>
              <a:rPr lang="ko-KR" altLang="en-US" dirty="0"/>
              <a:t>블록은 모든 노드에 전파되고 검증 및 복사</a:t>
            </a:r>
            <a:endParaRPr lang="en-US" altLang="ko-KR" dirty="0"/>
          </a:p>
          <a:p>
            <a:r>
              <a:rPr lang="ko-KR" altLang="en-US" dirty="0"/>
              <a:t>블록체인은 분산원장</a:t>
            </a:r>
            <a:r>
              <a:rPr lang="en-US" altLang="ko-KR" dirty="0"/>
              <a:t>(DLT; distributed ledger technology)</a:t>
            </a:r>
            <a:r>
              <a:rPr lang="ko-KR" altLang="en-US" dirty="0"/>
              <a:t> 기술</a:t>
            </a:r>
            <a:endParaRPr lang="en-US" altLang="ko-KR" dirty="0"/>
          </a:p>
          <a:p>
            <a:endParaRPr lang="ko-KR" altLang="en-US" dirty="0"/>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0227823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93B6F8-CC5A-439E-AE3E-8579D78389B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012ED3FB-FDE6-44DF-8B33-3B712C4210F7}"/>
              </a:ext>
            </a:extLst>
          </p:cNvPr>
          <p:cNvSpPr>
            <a:spLocks noGrp="1"/>
          </p:cNvSpPr>
          <p:nvPr>
            <p:ph type="title"/>
          </p:nvPr>
        </p:nvSpPr>
        <p:spPr/>
        <p:txBody>
          <a:bodyPr/>
          <a:lstStyle/>
          <a:p>
            <a:r>
              <a:rPr lang="ko-KR" altLang="en-US" dirty="0"/>
              <a:t>노드와 클라이언트</a:t>
            </a:r>
          </a:p>
        </p:txBody>
      </p:sp>
    </p:spTree>
    <p:extLst>
      <p:ext uri="{BB962C8B-B14F-4D97-AF65-F5344CB8AC3E}">
        <p14:creationId xmlns:p14="http://schemas.microsoft.com/office/powerpoint/2010/main" val="38198122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ko-KR" altLang="en-US" dirty="0"/>
              <a:t>트랜잭션 전파</a:t>
            </a:r>
            <a:endParaRPr lang="en-US" altLang="ko-KR" dirty="0"/>
          </a:p>
          <a:p>
            <a:r>
              <a:rPr lang="ko-KR" altLang="en-US" dirty="0"/>
              <a:t>블록 전파</a:t>
            </a:r>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4983209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트랜잭션 전파 </a:t>
            </a:r>
            <a:r>
              <a:rPr lang="en-US" altLang="ko-KR" dirty="0"/>
              <a:t>(Transaction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블록 전파 </a:t>
            </a:r>
            <a:r>
              <a:rPr lang="en-US" altLang="ko-KR" dirty="0"/>
              <a:t>(Block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33713066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17150392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r>
              <a:rPr lang="ko-KR" altLang="en-US" dirty="0"/>
              <a:t>전자 데이터의 위조</a:t>
            </a:r>
            <a:r>
              <a:rPr lang="en-US" altLang="ko-KR" sz="1600" dirty="0">
                <a:solidFill>
                  <a:schemeClr val="bg1">
                    <a:lumMod val="85000"/>
                  </a:schemeClr>
                </a:solidFill>
                <a:latin typeface="Arial" panose="020B0604020202020204" pitchFamily="34" charset="0"/>
              </a:rPr>
              <a:t>·</a:t>
            </a:r>
            <a:r>
              <a:rPr lang="ko-KR" altLang="en-US" dirty="0"/>
              <a:t>변조 여부 확인 ➡ 타당성을 증명</a:t>
            </a:r>
            <a:endParaRPr lang="en-US" altLang="ko-KR" dirty="0"/>
          </a:p>
          <a:p>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7561602" y="668226"/>
            <a:ext cx="4370107" cy="1384995"/>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 </a:t>
            </a:r>
            <a:r>
              <a:rPr lang="ko-KR" altLang="en-US" sz="1400" dirty="0">
                <a:solidFill>
                  <a:schemeClr val="bg1">
                    <a:lumMod val="85000"/>
                  </a:schemeClr>
                </a:solidFill>
                <a:latin typeface="Arial" panose="020B0604020202020204" pitchFamily="34" charset="0"/>
              </a:rPr>
              <a:t>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② Digest</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PrivateKey</a:t>
            </a:r>
            <a:r>
              <a:rPr lang="ko-KR" altLang="en-US" sz="1400" dirty="0">
                <a:solidFill>
                  <a:schemeClr val="bg1">
                    <a:lumMod val="85000"/>
                  </a:schemeClr>
                </a:solidFill>
                <a:latin typeface="Arial" panose="020B0604020202020204" pitchFamily="34" charset="0"/>
              </a:rPr>
              <a:t>로 암호화하여 </a:t>
            </a:r>
            <a:r>
              <a:rPr lang="en-US" altLang="ko-KR" sz="1400" dirty="0">
                <a:solidFill>
                  <a:schemeClr val="bg1">
                    <a:lumMod val="85000"/>
                  </a:schemeClr>
                </a:solidFill>
                <a:latin typeface="Arial" panose="020B0604020202020204" pitchFamily="34" charset="0"/>
              </a:rPr>
              <a:t>Signature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③ Data</a:t>
            </a:r>
            <a:r>
              <a:rPr lang="ko-KR" altLang="en-US" sz="1400" dirty="0">
                <a:solidFill>
                  <a:schemeClr val="bg1">
                    <a:lumMod val="85000"/>
                  </a:schemeClr>
                </a:solidFill>
                <a:latin typeface="Arial" panose="020B0604020202020204" pitchFamily="34" charset="0"/>
              </a:rPr>
              <a:t>와 </a:t>
            </a:r>
            <a:r>
              <a:rPr lang="en-US" altLang="ko-KR" sz="1400" dirty="0">
                <a:solidFill>
                  <a:schemeClr val="bg1">
                    <a:lumMod val="85000"/>
                  </a:schemeClr>
                </a:solidFill>
                <a:latin typeface="Arial" panose="020B0604020202020204" pitchFamily="34" charset="0"/>
              </a:rPr>
              <a:t>Signature</a:t>
            </a:r>
            <a:r>
              <a:rPr lang="ko-KR" altLang="en-US" sz="1400" dirty="0">
                <a:solidFill>
                  <a:schemeClr val="bg1">
                    <a:lumMod val="85000"/>
                  </a:schemeClr>
                </a:solidFill>
                <a:latin typeface="Arial" panose="020B0604020202020204" pitchFamily="34" charset="0"/>
              </a:rPr>
              <a:t>를 같이 전송</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④ </a:t>
            </a:r>
            <a:r>
              <a:rPr lang="ko-KR" altLang="en-US" sz="1400" dirty="0" err="1">
                <a:solidFill>
                  <a:schemeClr val="bg1">
                    <a:lumMod val="85000"/>
                  </a:schemeClr>
                </a:solidFill>
                <a:latin typeface="Arial" panose="020B0604020202020204" pitchFamily="34" charset="0"/>
              </a:rPr>
              <a:t>전송받은</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a:t>
            </a:r>
            <a:r>
              <a:rPr lang="ko-KR" altLang="en-US" sz="1400" dirty="0">
                <a:solidFill>
                  <a:schemeClr val="bg1">
                    <a:lumMod val="85000"/>
                  </a:schemeClr>
                </a:solidFill>
                <a:latin typeface="Arial" panose="020B0604020202020204" pitchFamily="34" charset="0"/>
              </a:rPr>
              <a:t> 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⑤ Signature</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PublicKey</a:t>
            </a:r>
            <a:r>
              <a:rPr lang="ko-KR" altLang="en-US" sz="1400" dirty="0">
                <a:solidFill>
                  <a:schemeClr val="bg1">
                    <a:lumMod val="85000"/>
                  </a:schemeClr>
                </a:solidFill>
                <a:latin typeface="Arial" panose="020B0604020202020204" pitchFamily="34" charset="0"/>
              </a:rPr>
              <a:t>로 </a:t>
            </a:r>
            <a:r>
              <a:rPr lang="ko-KR" altLang="en-US" sz="1400" dirty="0" err="1">
                <a:solidFill>
                  <a:schemeClr val="bg1">
                    <a:lumMod val="85000"/>
                  </a:schemeClr>
                </a:solidFill>
                <a:latin typeface="Arial" panose="020B0604020202020204" pitchFamily="34" charset="0"/>
              </a:rPr>
              <a:t>복호화하여</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획득</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⑥ Digest == Digest` </a:t>
            </a:r>
            <a:r>
              <a:rPr lang="ko-KR" altLang="en-US" sz="1400" dirty="0">
                <a:solidFill>
                  <a:schemeClr val="bg1">
                    <a:lumMod val="85000"/>
                  </a:schemeClr>
                </a:solidFill>
                <a:latin typeface="Arial" panose="020B0604020202020204" pitchFamily="34" charset="0"/>
              </a:rPr>
              <a:t>가 성립하면 위</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변조 되지 않음</a:t>
            </a:r>
            <a:endParaRPr lang="en-US" altLang="ko-KR" sz="1400"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p:bldP spid="15" grpId="0" animBg="1"/>
      <p:bldP spid="16" grpId="0"/>
      <p:bldP spid="18" grpId="0" animBg="1"/>
      <p:bldP spid="19" grpId="0" animBg="1"/>
      <p:bldP spid="24" grpId="0" animBg="1"/>
      <p:bldP spid="30" grpId="0"/>
      <p:bldP spid="34" grpId="0" animBg="1"/>
      <p:bldP spid="27" grpId="0"/>
      <p:bldP spid="28" grpId="0"/>
      <p:bldP spid="29" grpId="0" animBg="1"/>
      <p:bldP spid="36" grpId="0"/>
      <p:bldP spid="50" grpId="0"/>
      <p:bldP spid="72" grpId="0"/>
      <p:bldP spid="81" grpId="0"/>
      <p:bldP spid="82" grpId="0"/>
      <p:bldP spid="83" grpId="0"/>
      <p:bldP spid="93" grpId="0"/>
      <p:bldP spid="94" grpId="0"/>
      <p:bldP spid="9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27813</TotalTime>
  <Words>36657</Words>
  <Application>Microsoft Office PowerPoint</Application>
  <PresentationFormat>와이드스크린</PresentationFormat>
  <Paragraphs>5043</Paragraphs>
  <Slides>233</Slides>
  <Notes>119</Notes>
  <HiddenSlides>0</HiddenSlides>
  <MMClips>0</MMClips>
  <ScaleCrop>false</ScaleCrop>
  <HeadingPairs>
    <vt:vector size="8" baseType="variant">
      <vt:variant>
        <vt:lpstr>사용한 글꼴</vt:lpstr>
      </vt:variant>
      <vt:variant>
        <vt:i4>15</vt:i4>
      </vt:variant>
      <vt:variant>
        <vt:lpstr>테마</vt:lpstr>
      </vt:variant>
      <vt:variant>
        <vt:i4>1</vt:i4>
      </vt:variant>
      <vt:variant>
        <vt:lpstr>포함된 OLE 서버</vt:lpstr>
      </vt:variant>
      <vt:variant>
        <vt:i4>1</vt:i4>
      </vt:variant>
      <vt:variant>
        <vt:lpstr>슬라이드 제목</vt:lpstr>
      </vt:variant>
      <vt:variant>
        <vt:i4>233</vt:i4>
      </vt:variant>
    </vt:vector>
  </HeadingPairs>
  <TitlesOfParts>
    <vt:vector size="250" baseType="lpstr">
      <vt:lpstr>-apple-system</vt:lpstr>
      <vt:lpstr>Arail</vt:lpstr>
      <vt:lpstr>Bitstream Vera Sans Mono</vt:lpstr>
      <vt:lpstr>charter</vt:lpstr>
      <vt:lpstr>Helvetica Neue</vt:lpstr>
      <vt:lpstr>inherit</vt:lpstr>
      <vt:lpstr>se-nanumgothic</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블록과 트랜잭션, Merkle Tree ]</vt:lpstr>
      <vt:lpstr>Blockchain [ Bitcoin Hash ]</vt:lpstr>
      <vt:lpstr>Blockchain [ 바이너리 머클 트리(Merkle tree) Root ]</vt:lpstr>
      <vt:lpstr>Blockchain [ 머클 증명 (Merkle Proof),트랜잭션 위·변조 탐지 ]</vt:lpstr>
      <vt:lpstr>Blockchain [ 블록과 블록체인 ]</vt:lpstr>
      <vt:lpstr>블록과 블록체인</vt:lpstr>
      <vt:lpstr>블록과 블록체인 [ 블록 헤더(Block Header) – 머클 루트 (Merkle Root) ]</vt:lpstr>
      <vt:lpstr>블록과 블록체인 [ 블록 헤더(Block Header) – 이전 블록 해쉬 (Previous Block Hash) ]</vt:lpstr>
      <vt:lpstr>블록과 블록체인 [ 블록 헤더(Block Header) –블록 해시 (Block Hash) ]</vt:lpstr>
      <vt:lpstr>블록과 블록체인</vt:lpstr>
      <vt:lpstr>블록과 블록체인 [ 트랜잭션 및 블록 위·변조 탐지 ]</vt:lpstr>
      <vt:lpstr>분산원장 기술 (DTL; Distributed Ledger Technology)</vt:lpstr>
      <vt:lpstr>Timestamp Server</vt:lpstr>
      <vt:lpstr>블록 높이(height), 깊이(depth), 컴펌(confirmation)</vt:lpstr>
      <vt:lpstr>비트코인 블록헤더, 이더리움 블록헤더</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상태 [ 이더리움 Account ]</vt:lpstr>
      <vt:lpstr>PowerPoint 프레젠테이션</vt:lpstr>
      <vt:lpstr>비트코인 트랜잭션 및 블록</vt:lpstr>
      <vt:lpstr>이더리움 트랜잭션 및 블록</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노드와 클라이언트</vt:lpstr>
      <vt:lpstr>P2P 네트워크</vt:lpstr>
      <vt:lpstr>트랜잭션 전파 (Transaction Broadcast)</vt:lpstr>
      <vt:lpstr>블록 전파 (Block Broadcast)</vt:lpstr>
      <vt:lpstr>Bitcoin 트랜잭션</vt:lpstr>
      <vt:lpstr>Bitcoin 트랜잭션</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스마트 계약 (Smart Contract)</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3027</cp:revision>
  <cp:lastPrinted>2022-05-16T07:33:08Z</cp:lastPrinted>
  <dcterms:created xsi:type="dcterms:W3CDTF">2022-04-18T06:24:13Z</dcterms:created>
  <dcterms:modified xsi:type="dcterms:W3CDTF">2022-05-16T13:24:08Z</dcterms:modified>
</cp:coreProperties>
</file>